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87" r:id="rId3"/>
    <p:sldId id="314" r:id="rId4"/>
    <p:sldId id="296" r:id="rId5"/>
    <p:sldId id="297" r:id="rId6"/>
    <p:sldId id="298" r:id="rId7"/>
    <p:sldId id="283" r:id="rId8"/>
    <p:sldId id="284" r:id="rId9"/>
    <p:sldId id="281" r:id="rId10"/>
    <p:sldId id="288" r:id="rId11"/>
    <p:sldId id="291" r:id="rId12"/>
    <p:sldId id="311" r:id="rId13"/>
    <p:sldId id="301" r:id="rId14"/>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38" autoAdjust="0"/>
  </p:normalViewPr>
  <p:slideViewPr>
    <p:cSldViewPr>
      <p:cViewPr varScale="1">
        <p:scale>
          <a:sx n="81" d="100"/>
          <a:sy n="81" d="100"/>
        </p:scale>
        <p:origin x="149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25-12-2020</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25-12-2020</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MVO?</a:t>
            </a:r>
          </a:p>
          <a:p>
            <a:endParaRPr lang="nl-NL" dirty="0"/>
          </a:p>
          <a:p>
            <a:r>
              <a:rPr lang="nl-NL" sz="1100" dirty="0"/>
              <a:t>Bedrijven hebben verschillende redenen om zich met MVO bezig te houden. In de praktijk spelen altijd meerdere motieven een rol. We onderscheiden 3 hoofdmotieven:</a:t>
            </a:r>
          </a:p>
          <a:p>
            <a:r>
              <a:rPr lang="nl-NL" sz="1100" dirty="0"/>
              <a:t> </a:t>
            </a:r>
          </a:p>
          <a:p>
            <a:r>
              <a:rPr lang="nl-NL" sz="1100" dirty="0"/>
              <a:t>MVO omdat het loont </a:t>
            </a:r>
          </a:p>
          <a:p>
            <a:r>
              <a:rPr lang="nl-NL" sz="1100" dirty="0"/>
              <a:t>MVO draagt bij aan de financiële prestaties van bedrijven. Onder meer door de stijgende vraag naar duurzame producten en diensten, maar bijvoorbeeld ook omdat MVO de arbeidsproductiviteit verhoogt. In ons dossier MVO loont vindt u alle financiële voordelen van MVO op een rij.</a:t>
            </a:r>
          </a:p>
          <a:p>
            <a:r>
              <a:rPr lang="nl-NL" sz="1100" dirty="0"/>
              <a:t> </a:t>
            </a:r>
          </a:p>
          <a:p>
            <a:r>
              <a:rPr lang="nl-NL" sz="1100" dirty="0"/>
              <a:t>MVO omdat het moet </a:t>
            </a:r>
          </a:p>
          <a:p>
            <a:r>
              <a:rPr lang="nl-NL" sz="1100" dirty="0"/>
              <a:t>Soms worden bedrijven gedwongen om zich (meer) met MVO bezig te houden. Bijvoorbeeld door consumentenboycots, mediaschandalen, stakingen of ingrijpen van de overheid. Vaak houden ze zich dan niet aan de minimale maatschappelijke normen, waardoor ze hun ‘</a:t>
            </a:r>
            <a:r>
              <a:rPr lang="nl-NL" sz="1100" dirty="0" err="1"/>
              <a:t>license</a:t>
            </a:r>
            <a:r>
              <a:rPr lang="nl-NL" sz="1100" dirty="0"/>
              <a:t> </a:t>
            </a:r>
            <a:r>
              <a:rPr lang="nl-NL" sz="1100" dirty="0" err="1"/>
              <a:t>to</a:t>
            </a:r>
            <a:r>
              <a:rPr lang="nl-NL" sz="1100" dirty="0"/>
              <a:t> </a:t>
            </a:r>
            <a:r>
              <a:rPr lang="nl-NL" sz="1100" dirty="0" err="1"/>
              <a:t>operate</a:t>
            </a:r>
            <a:r>
              <a:rPr lang="nl-NL" sz="1100" dirty="0"/>
              <a:t>’ verliezen. Bedrijven die zich met MVO bezig houden krijgen minder te maken met zulke acties en boycots.</a:t>
            </a:r>
          </a:p>
          <a:p>
            <a:r>
              <a:rPr lang="nl-NL" sz="1100" dirty="0"/>
              <a:t> </a:t>
            </a:r>
          </a:p>
          <a:p>
            <a:r>
              <a:rPr lang="nl-NL" sz="1100" dirty="0"/>
              <a:t>MVO omdat het hoort </a:t>
            </a:r>
          </a:p>
          <a:p>
            <a:r>
              <a:rPr lang="nl-NL" sz="1100" dirty="0"/>
              <a:t>Niet alleen financiële overwegingen spelen een rol bij MVO. Veel bedrijven doen het omdat zij een steentje willen bijdragen aan de maatschappij en ze het milieu niet teveel willen belasten. Ze doen aan MVO omdat ze vinden dat het hoort. Bij sommige ondernemingen, zoals </a:t>
            </a:r>
            <a:r>
              <a:rPr lang="nl-NL" sz="1100" dirty="0" err="1"/>
              <a:t>Triodos</a:t>
            </a:r>
            <a:r>
              <a:rPr lang="nl-NL" sz="1100" dirty="0"/>
              <a:t> Bank en Ecostyle, liggen ethische motieven zelfs aan de basis van het bedrijf. Duurzaamheid vormt de kern van hun bedrijfsstrategie</a:t>
            </a:r>
            <a:r>
              <a:rPr lang="nl-NL" dirty="0"/>
              <a:t>.</a:t>
            </a:r>
          </a:p>
          <a:p>
            <a:endParaRPr lang="nl-NL" dirty="0"/>
          </a:p>
        </p:txBody>
      </p:sp>
      <p:sp>
        <p:nvSpPr>
          <p:cNvPr id="4" name="Tijdelijke aanduiding voor dianummer 3"/>
          <p:cNvSpPr>
            <a:spLocks noGrp="1"/>
          </p:cNvSpPr>
          <p:nvPr>
            <p:ph type="sldNum" sz="quarter" idx="10"/>
          </p:nvPr>
        </p:nvSpPr>
        <p:spPr/>
        <p:txBody>
          <a:bodyPr/>
          <a:lstStyle/>
          <a:p>
            <a:fld id="{75D5DC74-B6C5-453A-BA10-86CCB3BEEC70}" type="slidenum">
              <a:rPr lang="nl-NL" smtClean="0"/>
              <a:t>11</a:t>
            </a:fld>
            <a:endParaRPr lang="nl-NL"/>
          </a:p>
        </p:txBody>
      </p:sp>
    </p:spTree>
    <p:extLst>
      <p:ext uri="{BB962C8B-B14F-4D97-AF65-F5344CB8AC3E}">
        <p14:creationId xmlns:p14="http://schemas.microsoft.com/office/powerpoint/2010/main" val="3657093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25-12-2020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25-12-2020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25-12-2020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25-12-2020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25-12-2020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25-12-2020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25-12-2020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25-12-2020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25-12-2020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25-12-2020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25-12-2020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06-09-2016</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25%20Elektronische%20hefregeling%20(EHR).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nl.wikipedia.org/wiki/Harry_Fergus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88"/>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p:txBody>
          <a:bodyPr/>
          <a:lstStyle/>
          <a:p>
            <a:r>
              <a:rPr lang="nl-NL" dirty="0"/>
              <a:t>Hefinrichting en regeling</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Werking van de regeling</a:t>
            </a:r>
          </a:p>
        </p:txBody>
      </p:sp>
      <p:sp>
        <p:nvSpPr>
          <p:cNvPr id="3" name="Tijdelijke aanduiding voor inhoud 2"/>
          <p:cNvSpPr>
            <a:spLocks noGrp="1"/>
          </p:cNvSpPr>
          <p:nvPr>
            <p:ph idx="1"/>
          </p:nvPr>
        </p:nvSpPr>
        <p:spPr/>
        <p:txBody>
          <a:bodyPr>
            <a:normAutofit fontScale="85000" lnSpcReduction="10000"/>
          </a:bodyPr>
          <a:lstStyle/>
          <a:p>
            <a:r>
              <a:rPr lang="nl-NL" dirty="0"/>
              <a:t>Als de ploeg zwaarder gaat trekken, zal deze daardoor voorover willen kantelen. Hierdoor wordt de drukkracht op de topstang groter.</a:t>
            </a:r>
          </a:p>
          <a:p>
            <a:r>
              <a:rPr lang="nl-NL" dirty="0"/>
              <a:t>Deze verhoogde drukkracht wordt doorgegeven aan het regelventiel in de </a:t>
            </a:r>
            <a:r>
              <a:rPr lang="nl-NL" dirty="0" err="1"/>
              <a:t>achterbrug</a:t>
            </a:r>
            <a:r>
              <a:rPr lang="nl-NL" dirty="0"/>
              <a:t>. Deze laat olie door naar de hefcilinders waardoor de hefinrichting naar boven zal gaan totdat er weer een balans situatie ontstaat.</a:t>
            </a:r>
          </a:p>
          <a:p>
            <a:r>
              <a:rPr lang="nl-NL" dirty="0"/>
              <a:t>Wordt de drukkracht in de topstang te laag, of gaat deze over in een trekkracht, dan zal het regelventiel in de </a:t>
            </a:r>
            <a:r>
              <a:rPr lang="nl-NL" dirty="0" err="1"/>
              <a:t>achterbrug</a:t>
            </a:r>
            <a:r>
              <a:rPr lang="nl-NL" dirty="0"/>
              <a:t> de hefinrichting laten zakken tot de vooraf ingestelde waarde</a:t>
            </a:r>
          </a:p>
        </p:txBody>
      </p:sp>
    </p:spTree>
    <p:extLst>
      <p:ext uri="{BB962C8B-B14F-4D97-AF65-F5344CB8AC3E}">
        <p14:creationId xmlns:p14="http://schemas.microsoft.com/office/powerpoint/2010/main" val="3364240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Elektronische hefinrichting EHR</a:t>
            </a:r>
          </a:p>
        </p:txBody>
      </p:sp>
      <p:sp>
        <p:nvSpPr>
          <p:cNvPr id="3" name="Tijdelijke aanduiding voor inhoud 2"/>
          <p:cNvSpPr>
            <a:spLocks noGrp="1"/>
          </p:cNvSpPr>
          <p:nvPr>
            <p:ph idx="1"/>
          </p:nvPr>
        </p:nvSpPr>
        <p:spPr/>
        <p:txBody>
          <a:bodyPr/>
          <a:lstStyle/>
          <a:p>
            <a:pPr marL="457200" lvl="1" indent="0">
              <a:buNone/>
            </a:pPr>
            <a:r>
              <a:rPr lang="de-DE" dirty="0">
                <a:hlinkClick r:id="rId3" action="ppaction://hlinkfile"/>
              </a:rPr>
              <a:t>25 Elektronische </a:t>
            </a:r>
            <a:r>
              <a:rPr lang="de-DE" dirty="0" err="1">
                <a:hlinkClick r:id="rId3" action="ppaction://hlinkfile"/>
              </a:rPr>
              <a:t>hefregeling</a:t>
            </a:r>
            <a:r>
              <a:rPr lang="de-DE" dirty="0">
                <a:hlinkClick r:id="rId3" action="ppaction://hlinkfile"/>
              </a:rPr>
              <a:t> (EHR).doc</a:t>
            </a:r>
            <a:endParaRPr lang="nl-NL" dirty="0"/>
          </a:p>
        </p:txBody>
      </p:sp>
    </p:spTree>
    <p:extLst>
      <p:ext uri="{BB962C8B-B14F-4D97-AF65-F5344CB8AC3E}">
        <p14:creationId xmlns:p14="http://schemas.microsoft.com/office/powerpoint/2010/main" val="2994487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91264" cy="458787"/>
          </a:xfrm>
        </p:spPr>
        <p:txBody>
          <a:bodyPr>
            <a:normAutofit fontScale="90000"/>
          </a:bodyPr>
          <a:lstStyle/>
          <a:p>
            <a:pPr algn="ctr"/>
            <a:r>
              <a:rPr lang="nl-NL" sz="2800" dirty="0"/>
              <a:t>Aankoppelen van de ploeg</a:t>
            </a:r>
            <a:endParaRPr lang="nl-NL" sz="3100" dirty="0"/>
          </a:p>
        </p:txBody>
      </p:sp>
      <p:pic>
        <p:nvPicPr>
          <p:cNvPr id="11" name="Tijdelijke aanduiding voor inhoud 10">
            <a:extLst>
              <a:ext uri="{FF2B5EF4-FFF2-40B4-BE49-F238E27FC236}">
                <a16:creationId xmlns:a16="http://schemas.microsoft.com/office/drawing/2014/main" id="{1C623811-8E46-4DDA-AE1E-A8CED15B3B2C}"/>
              </a:ext>
            </a:extLst>
          </p:cNvPr>
          <p:cNvPicPr>
            <a:picLocks noGrp="1" noChangeAspect="1"/>
          </p:cNvPicPr>
          <p:nvPr>
            <p:ph idx="1"/>
          </p:nvPr>
        </p:nvPicPr>
        <p:blipFill>
          <a:blip r:embed="rId2"/>
          <a:stretch>
            <a:fillRect/>
          </a:stretch>
        </p:blipFill>
        <p:spPr>
          <a:xfrm>
            <a:off x="4445000" y="999330"/>
            <a:ext cx="4015432" cy="5240479"/>
          </a:xfrm>
        </p:spPr>
      </p:pic>
      <p:sp>
        <p:nvSpPr>
          <p:cNvPr id="3" name="Tijdelijke aanduiding voor tekst 2">
            <a:extLst>
              <a:ext uri="{FF2B5EF4-FFF2-40B4-BE49-F238E27FC236}">
                <a16:creationId xmlns:a16="http://schemas.microsoft.com/office/drawing/2014/main" id="{176ADCEB-4B84-4548-AA6C-F710C985620E}"/>
              </a:ext>
            </a:extLst>
          </p:cNvPr>
          <p:cNvSpPr>
            <a:spLocks noGrp="1"/>
          </p:cNvSpPr>
          <p:nvPr>
            <p:ph type="body" sz="half" idx="2"/>
          </p:nvPr>
        </p:nvSpPr>
        <p:spPr>
          <a:xfrm>
            <a:off x="1327150" y="999332"/>
            <a:ext cx="2956818" cy="5126832"/>
          </a:xfrm>
        </p:spPr>
        <p:txBody>
          <a:bodyPr/>
          <a:lstStyle/>
          <a:p>
            <a:pPr marL="0" indent="0">
              <a:buNone/>
            </a:pPr>
            <a:r>
              <a:rPr lang="nl-NL" sz="2000" dirty="0"/>
              <a:t>Voor het aankoppelen van de ploeg zet je de hefinrichting op diepte regeling  draaischakelaar 2 op stand 10 </a:t>
            </a:r>
          </a:p>
          <a:p>
            <a:pPr marL="0" indent="0">
              <a:buNone/>
            </a:pPr>
            <a:endParaRPr lang="nl-NL" sz="2000" dirty="0"/>
          </a:p>
          <a:p>
            <a:pPr marL="0" indent="0">
              <a:buNone/>
            </a:pPr>
            <a:r>
              <a:rPr lang="nl-NL" sz="2000" dirty="0"/>
              <a:t>Je kunt de ploeg nu veilig aankoppelen door de hefinrichting omhoog of omlaag te bewegen door het verstellen van  schuif 1. </a:t>
            </a:r>
          </a:p>
          <a:p>
            <a:endParaRPr lang="nl-NL" dirty="0"/>
          </a:p>
        </p:txBody>
      </p:sp>
    </p:spTree>
    <p:extLst>
      <p:ext uri="{BB962C8B-B14F-4D97-AF65-F5344CB8AC3E}">
        <p14:creationId xmlns:p14="http://schemas.microsoft.com/office/powerpoint/2010/main" val="2774271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339135" cy="754301"/>
          </a:xfrm>
        </p:spPr>
        <p:txBody>
          <a:bodyPr>
            <a:normAutofit fontScale="90000"/>
          </a:bodyPr>
          <a:lstStyle/>
          <a:p>
            <a:pPr algn="ctr"/>
            <a:br>
              <a:rPr lang="nl-NL" dirty="0"/>
            </a:br>
            <a:r>
              <a:rPr lang="nl-NL" dirty="0"/>
              <a:t>	</a:t>
            </a:r>
            <a:r>
              <a:rPr lang="nl-NL" sz="3100" dirty="0"/>
              <a:t>voor vertrek</a:t>
            </a:r>
            <a:br>
              <a:rPr lang="nl-NL" dirty="0"/>
            </a:br>
            <a:endParaRPr lang="nl-NL" dirty="0"/>
          </a:p>
        </p:txBody>
      </p:sp>
      <p:sp>
        <p:nvSpPr>
          <p:cNvPr id="3" name="Tijdelijke aanduiding voor inhoud 2"/>
          <p:cNvSpPr>
            <a:spLocks noGrp="1"/>
          </p:cNvSpPr>
          <p:nvPr>
            <p:ph idx="1"/>
          </p:nvPr>
        </p:nvSpPr>
        <p:spPr>
          <a:xfrm>
            <a:off x="4469567" y="1412776"/>
            <a:ext cx="4326769" cy="5781105"/>
          </a:xfrm>
        </p:spPr>
        <p:txBody>
          <a:bodyPr>
            <a:normAutofit/>
          </a:bodyPr>
          <a:lstStyle/>
          <a:p>
            <a:pPr marL="0" indent="0">
              <a:buNone/>
            </a:pPr>
            <a:br>
              <a:rPr lang="nl-NL" dirty="0"/>
            </a:br>
            <a:endParaRPr lang="nl-NL" dirty="0"/>
          </a:p>
          <a:p>
            <a:pPr lvl="1"/>
            <a:endParaRPr lang="nl-NL" dirty="0"/>
          </a:p>
        </p:txBody>
      </p:sp>
      <p:sp>
        <p:nvSpPr>
          <p:cNvPr id="6" name="Tijdelijke aanduiding voor tekst 5">
            <a:extLst>
              <a:ext uri="{FF2B5EF4-FFF2-40B4-BE49-F238E27FC236}">
                <a16:creationId xmlns:a16="http://schemas.microsoft.com/office/drawing/2014/main" id="{EDD25E5B-BE33-4C2A-967C-0AB20E075B06}"/>
              </a:ext>
            </a:extLst>
          </p:cNvPr>
          <p:cNvSpPr>
            <a:spLocks noGrp="1"/>
          </p:cNvSpPr>
          <p:nvPr>
            <p:ph type="body" sz="half" idx="2"/>
          </p:nvPr>
        </p:nvSpPr>
        <p:spPr>
          <a:xfrm>
            <a:off x="1187623" y="1412776"/>
            <a:ext cx="3281945" cy="4713387"/>
          </a:xfrm>
        </p:spPr>
        <p:txBody>
          <a:bodyPr/>
          <a:lstStyle/>
          <a:p>
            <a:r>
              <a:rPr lang="nl-NL" dirty="0"/>
              <a:t>Stel de maximale hefhoogte in met de schakelaar 2</a:t>
            </a:r>
          </a:p>
          <a:p>
            <a:endParaRPr lang="nl-NL" dirty="0"/>
          </a:p>
          <a:p>
            <a:r>
              <a:rPr lang="nl-NL" dirty="0"/>
              <a:t>Laat tijdens het transport over de weg de hefinrichting op positie regeling staan</a:t>
            </a:r>
          </a:p>
        </p:txBody>
      </p:sp>
      <p:pic>
        <p:nvPicPr>
          <p:cNvPr id="5" name="Afbeelding 4">
            <a:extLst>
              <a:ext uri="{FF2B5EF4-FFF2-40B4-BE49-F238E27FC236}">
                <a16:creationId xmlns:a16="http://schemas.microsoft.com/office/drawing/2014/main" id="{507EEDB4-786E-4FB9-8425-56FABB2E1BEE}"/>
              </a:ext>
            </a:extLst>
          </p:cNvPr>
          <p:cNvPicPr>
            <a:picLocks noChangeAspect="1"/>
          </p:cNvPicPr>
          <p:nvPr/>
        </p:nvPicPr>
        <p:blipFill>
          <a:blip r:embed="rId2"/>
          <a:stretch>
            <a:fillRect/>
          </a:stretch>
        </p:blipFill>
        <p:spPr>
          <a:xfrm>
            <a:off x="4469569" y="1412776"/>
            <a:ext cx="4326768" cy="5121136"/>
          </a:xfrm>
          <a:prstGeom prst="rect">
            <a:avLst/>
          </a:prstGeom>
        </p:spPr>
      </p:pic>
    </p:spTree>
    <p:extLst>
      <p:ext uri="{BB962C8B-B14F-4D97-AF65-F5344CB8AC3E}">
        <p14:creationId xmlns:p14="http://schemas.microsoft.com/office/powerpoint/2010/main" val="257083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Oorsprong hefinrichting</a:t>
            </a:r>
          </a:p>
        </p:txBody>
      </p:sp>
      <p:sp>
        <p:nvSpPr>
          <p:cNvPr id="3" name="Tijdelijke aanduiding voor inhoud 2"/>
          <p:cNvSpPr>
            <a:spLocks noGrp="1"/>
          </p:cNvSpPr>
          <p:nvPr>
            <p:ph idx="1"/>
          </p:nvPr>
        </p:nvSpPr>
        <p:spPr/>
        <p:txBody>
          <a:bodyPr>
            <a:normAutofit fontScale="62500" lnSpcReduction="20000"/>
          </a:bodyPr>
          <a:lstStyle/>
          <a:p>
            <a:pPr marL="0" indent="0">
              <a:buNone/>
            </a:pPr>
            <a:endParaRPr lang="nl-NL" dirty="0"/>
          </a:p>
          <a:p>
            <a:pPr algn="l"/>
            <a:r>
              <a:rPr lang="nl-NL" b="0" i="0" dirty="0">
                <a:solidFill>
                  <a:srgbClr val="202122"/>
                </a:solidFill>
                <a:effectLst/>
                <a:latin typeface="Arial" panose="020B0604020202020204" pitchFamily="34" charset="0"/>
              </a:rPr>
              <a:t>De </a:t>
            </a:r>
            <a:r>
              <a:rPr lang="nl-NL" b="0" i="0" dirty="0" err="1">
                <a:solidFill>
                  <a:srgbClr val="202122"/>
                </a:solidFill>
                <a:effectLst/>
                <a:latin typeface="Arial" panose="020B0604020202020204" pitchFamily="34" charset="0"/>
              </a:rPr>
              <a:t>driepuntsophanging</a:t>
            </a:r>
            <a:r>
              <a:rPr lang="nl-NL" b="0" i="0" dirty="0">
                <a:solidFill>
                  <a:srgbClr val="202122"/>
                </a:solidFill>
                <a:effectLst/>
                <a:latin typeface="Arial" panose="020B0604020202020204" pitchFamily="34" charset="0"/>
              </a:rPr>
              <a:t> is in 1926 in Groot-Brittannië gepatenteerd door de Iers-Britse uitvinder </a:t>
            </a:r>
            <a:r>
              <a:rPr lang="nl-NL" b="0" i="0" u="none" strike="noStrike" dirty="0">
                <a:solidFill>
                  <a:srgbClr val="0B0080"/>
                </a:solidFill>
                <a:effectLst/>
                <a:latin typeface="Arial" panose="020B0604020202020204" pitchFamily="34" charset="0"/>
                <a:hlinkClick r:id="rId2" tooltip="Harry Ferguson"/>
              </a:rPr>
              <a:t>Harry Ferguson</a:t>
            </a:r>
            <a:r>
              <a:rPr lang="nl-NL" b="0" i="0" dirty="0">
                <a:solidFill>
                  <a:srgbClr val="202122"/>
                </a:solidFill>
                <a:effectLst/>
                <a:latin typeface="Arial" panose="020B0604020202020204" pitchFamily="34" charset="0"/>
              </a:rPr>
              <a:t>. Hij ontwierp de starre verbinding tussen landbouwwerktuig en trekker op een manier waarbij de krachten die op bijvoorbeeld een ploeg werken, naar de achterwielen van de trekker worden overgebracht. Het ontwerp van een trekker kon daardoor lichter en met het voertuig kon eenvoudiger worden gemanoeuvreerd, waardoor het te ploegen land niet onnodig zwaar werd belast. Daarnaast ontwierp hij ook de hydraulisch beweegbare armen waarmee de hoogte van het werktuig kan worden gevarieerd.</a:t>
            </a:r>
          </a:p>
          <a:p>
            <a:pPr algn="l"/>
            <a:r>
              <a:rPr lang="nl-NL" b="0" i="0" dirty="0">
                <a:solidFill>
                  <a:srgbClr val="202122"/>
                </a:solidFill>
                <a:effectLst/>
                <a:latin typeface="Arial" panose="020B0604020202020204" pitchFamily="34" charset="0"/>
              </a:rPr>
              <a:t>Pas in de jaren 60 van de twintigste eeuw zijn de meeste fabrikanten overgegaan tot een gestandaardiseerde versie van de </a:t>
            </a:r>
            <a:r>
              <a:rPr lang="nl-NL" b="0" i="0" dirty="0" err="1">
                <a:solidFill>
                  <a:srgbClr val="202122"/>
                </a:solidFill>
                <a:effectLst/>
                <a:latin typeface="Arial" panose="020B0604020202020204" pitchFamily="34" charset="0"/>
              </a:rPr>
              <a:t>driepuntsophanging</a:t>
            </a:r>
            <a:r>
              <a:rPr lang="nl-NL" b="0" i="0" dirty="0">
                <a:solidFill>
                  <a:srgbClr val="202122"/>
                </a:solidFill>
                <a:effectLst/>
                <a:latin typeface="Arial" panose="020B0604020202020204" pitchFamily="34" charset="0"/>
              </a:rPr>
              <a:t>, waardoor landbouwwerktuigen probleemloos op trekkers van verschillende fabrikanten kunnen worden gemonteerd.</a:t>
            </a:r>
          </a:p>
          <a:p>
            <a:endParaRPr lang="nl-NL" dirty="0"/>
          </a:p>
        </p:txBody>
      </p:sp>
    </p:spTree>
    <p:extLst>
      <p:ext uri="{BB962C8B-B14F-4D97-AF65-F5344CB8AC3E}">
        <p14:creationId xmlns:p14="http://schemas.microsoft.com/office/powerpoint/2010/main" val="2331212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Meer dan heffen en zakken</a:t>
            </a:r>
          </a:p>
        </p:txBody>
      </p:sp>
      <p:sp>
        <p:nvSpPr>
          <p:cNvPr id="3" name="Tijdelijke aanduiding voor inhoud 2"/>
          <p:cNvSpPr>
            <a:spLocks noGrp="1"/>
          </p:cNvSpPr>
          <p:nvPr>
            <p:ph idx="1"/>
          </p:nvPr>
        </p:nvSpPr>
        <p:spPr/>
        <p:txBody>
          <a:bodyPr/>
          <a:lstStyle/>
          <a:p>
            <a:r>
              <a:rPr lang="nl-NL" dirty="0"/>
              <a:t>De eerste hefinrichtingen waren enkel om een werktuig te heffen of te laten zakken.</a:t>
            </a:r>
          </a:p>
          <a:p>
            <a:r>
              <a:rPr lang="nl-NL" dirty="0"/>
              <a:t>Later werd hieraan een trekkrachtregeling ( of diepteregeling ) gekoppeld</a:t>
            </a:r>
          </a:p>
        </p:txBody>
      </p:sp>
    </p:spTree>
    <p:extLst>
      <p:ext uri="{BB962C8B-B14F-4D97-AF65-F5344CB8AC3E}">
        <p14:creationId xmlns:p14="http://schemas.microsoft.com/office/powerpoint/2010/main" val="104194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r>
              <a:rPr lang="nl-NL" sz="2600" dirty="0"/>
              <a:t>hefinrichting zoals nu wordt toegepast</a:t>
            </a:r>
          </a:p>
        </p:txBody>
      </p:sp>
      <p:pic>
        <p:nvPicPr>
          <p:cNvPr id="5" name="Tijdelijke aanduiding voor inhoud 4">
            <a:extLst>
              <a:ext uri="{FF2B5EF4-FFF2-40B4-BE49-F238E27FC236}">
                <a16:creationId xmlns:a16="http://schemas.microsoft.com/office/drawing/2014/main" id="{538632FC-AD94-4B5A-9A33-8130A1ECCFF9}"/>
              </a:ext>
            </a:extLst>
          </p:cNvPr>
          <p:cNvPicPr>
            <a:picLocks noGrp="1" noChangeAspect="1"/>
          </p:cNvPicPr>
          <p:nvPr>
            <p:ph idx="1"/>
          </p:nvPr>
        </p:nvPicPr>
        <p:blipFill>
          <a:blip r:embed="rId2"/>
          <a:stretch>
            <a:fillRect/>
          </a:stretch>
        </p:blipFill>
        <p:spPr>
          <a:xfrm>
            <a:off x="3851920" y="1988840"/>
            <a:ext cx="3542924" cy="3726755"/>
          </a:xfrm>
        </p:spPr>
      </p:pic>
    </p:spTree>
    <p:extLst>
      <p:ext uri="{BB962C8B-B14F-4D97-AF65-F5344CB8AC3E}">
        <p14:creationId xmlns:p14="http://schemas.microsoft.com/office/powerpoint/2010/main" val="2686720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67744" y="548680"/>
            <a:ext cx="6645424" cy="648072"/>
          </a:xfrm>
        </p:spPr>
        <p:txBody>
          <a:bodyPr/>
          <a:lstStyle/>
          <a:p>
            <a:pPr algn="ctr"/>
            <a:br>
              <a:rPr lang="nl-NL" dirty="0"/>
            </a:br>
            <a:r>
              <a:rPr lang="nl-NL" dirty="0"/>
              <a:t>wanneer welke regeling ?</a:t>
            </a:r>
            <a:br>
              <a:rPr lang="nl-NL" dirty="0"/>
            </a:br>
            <a:endParaRPr lang="nl-NL" dirty="0"/>
          </a:p>
        </p:txBody>
      </p:sp>
      <p:sp>
        <p:nvSpPr>
          <p:cNvPr id="3" name="Tijdelijke aanduiding voor inhoud 2"/>
          <p:cNvSpPr>
            <a:spLocks noGrp="1"/>
          </p:cNvSpPr>
          <p:nvPr>
            <p:ph idx="1"/>
          </p:nvPr>
        </p:nvSpPr>
        <p:spPr>
          <a:xfrm>
            <a:off x="1959024" y="1268760"/>
            <a:ext cx="6645424" cy="5472608"/>
          </a:xfrm>
        </p:spPr>
        <p:txBody>
          <a:bodyPr>
            <a:noAutofit/>
          </a:bodyPr>
          <a:lstStyle/>
          <a:p>
            <a:pPr marL="0" indent="0">
              <a:buNone/>
            </a:pPr>
            <a:r>
              <a:rPr lang="nl-NL" dirty="0"/>
              <a:t>Positie regeling :</a:t>
            </a:r>
          </a:p>
          <a:p>
            <a:pPr>
              <a:buFont typeface="Wingdings" panose="05000000000000000000" pitchFamily="2" charset="2"/>
              <a:buChar char="Ø"/>
            </a:pPr>
            <a:r>
              <a:rPr lang="nl-NL" sz="1800" dirty="0"/>
              <a:t>Bij een gewenste vaste positie van de hefinrichting zoals:</a:t>
            </a:r>
          </a:p>
          <a:p>
            <a:pPr>
              <a:buFont typeface="Wingdings" panose="05000000000000000000" pitchFamily="2" charset="2"/>
              <a:buChar char="§"/>
            </a:pPr>
            <a:r>
              <a:rPr lang="nl-NL" sz="1800" dirty="0"/>
              <a:t>Kunstmeststrooier, schoffelmachine, maaier, </a:t>
            </a:r>
            <a:r>
              <a:rPr lang="nl-NL" sz="1800" dirty="0" err="1"/>
              <a:t>schudder</a:t>
            </a:r>
            <a:r>
              <a:rPr lang="nl-NL" sz="1800" dirty="0"/>
              <a:t>, </a:t>
            </a:r>
          </a:p>
          <a:p>
            <a:pPr marL="0" indent="0">
              <a:buNone/>
            </a:pPr>
            <a:r>
              <a:rPr lang="nl-NL" sz="1800" dirty="0"/>
              <a:t>     hark, gedragen veldspuit, spitmachine</a:t>
            </a:r>
          </a:p>
          <a:p>
            <a:pPr marL="0" indent="0">
              <a:buNone/>
            </a:pPr>
            <a:endParaRPr lang="nl-NL" sz="1800" dirty="0"/>
          </a:p>
          <a:p>
            <a:pPr marL="0" indent="0">
              <a:buNone/>
            </a:pPr>
            <a:r>
              <a:rPr lang="nl-NL" dirty="0"/>
              <a:t>Zweefstand :</a:t>
            </a:r>
          </a:p>
          <a:p>
            <a:pPr>
              <a:buFont typeface="Wingdings" panose="05000000000000000000" pitchFamily="2" charset="2"/>
              <a:buChar char="Ø"/>
            </a:pPr>
            <a:r>
              <a:rPr lang="nl-NL" sz="1800" dirty="0"/>
              <a:t>Bij een machine met een eigen werkdiepte regeling zoals:</a:t>
            </a:r>
          </a:p>
          <a:p>
            <a:pPr>
              <a:buFont typeface="Wingdings" panose="05000000000000000000" pitchFamily="2" charset="2"/>
              <a:buChar char="§"/>
            </a:pPr>
            <a:r>
              <a:rPr lang="nl-NL" sz="1800" dirty="0"/>
              <a:t>Frees met rol, cultivator met rol, zaaimachine met loopwielen</a:t>
            </a:r>
            <a:r>
              <a:rPr lang="nl-NL" sz="1800"/>
              <a:t>, </a:t>
            </a:r>
            <a:endParaRPr lang="nl-NL" sz="1800" dirty="0"/>
          </a:p>
          <a:p>
            <a:pPr marL="0" indent="0">
              <a:buNone/>
            </a:pPr>
            <a:endParaRPr lang="nl-NL" sz="1800" dirty="0"/>
          </a:p>
          <a:p>
            <a:pPr marL="0" indent="0">
              <a:buNone/>
            </a:pPr>
            <a:r>
              <a:rPr lang="nl-NL" dirty="0"/>
              <a:t>Trekkrachtregeling :</a:t>
            </a:r>
          </a:p>
          <a:p>
            <a:pPr>
              <a:buFont typeface="Wingdings" panose="05000000000000000000" pitchFamily="2" charset="2"/>
              <a:buChar char="Ø"/>
            </a:pPr>
            <a:r>
              <a:rPr lang="nl-NL" sz="1800" dirty="0"/>
              <a:t>Bij grondbewerking waarbij veel trekkracht via de trekstangen  nodig is zoals:</a:t>
            </a:r>
          </a:p>
          <a:p>
            <a:pPr>
              <a:buFont typeface="Wingdings" panose="05000000000000000000" pitchFamily="2" charset="2"/>
              <a:buChar char="§"/>
            </a:pPr>
            <a:r>
              <a:rPr lang="nl-NL" sz="1800" dirty="0"/>
              <a:t>ploegen en woelen</a:t>
            </a:r>
          </a:p>
          <a:p>
            <a:pPr marL="0" indent="0">
              <a:buNone/>
            </a:pPr>
            <a:endParaRPr lang="nl-NL" dirty="0"/>
          </a:p>
          <a:p>
            <a:pPr>
              <a:buFont typeface="Wingdings" panose="05000000000000000000" pitchFamily="2" charset="2"/>
              <a:buChar char="§"/>
            </a:pPr>
            <a:endParaRPr lang="nl-NL" sz="1800" dirty="0"/>
          </a:p>
        </p:txBody>
      </p:sp>
    </p:spTree>
    <p:extLst>
      <p:ext uri="{BB962C8B-B14F-4D97-AF65-F5344CB8AC3E}">
        <p14:creationId xmlns:p14="http://schemas.microsoft.com/office/powerpoint/2010/main" val="3123544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br>
              <a:rPr lang="nl-NL" dirty="0"/>
            </a:br>
            <a:r>
              <a:rPr lang="nl-NL" dirty="0"/>
              <a:t>Positie regeling</a:t>
            </a:r>
            <a:br>
              <a:rPr lang="nl-NL" dirty="0"/>
            </a:br>
            <a:endParaRPr lang="nl-NL" dirty="0"/>
          </a:p>
        </p:txBody>
      </p:sp>
      <p:sp>
        <p:nvSpPr>
          <p:cNvPr id="4" name="Tijdelijke aanduiding voor inhoud 3">
            <a:extLst>
              <a:ext uri="{FF2B5EF4-FFF2-40B4-BE49-F238E27FC236}">
                <a16:creationId xmlns:a16="http://schemas.microsoft.com/office/drawing/2014/main" id="{521DA927-5910-4C0C-925C-B16CF2356B57}"/>
              </a:ext>
            </a:extLst>
          </p:cNvPr>
          <p:cNvSpPr>
            <a:spLocks noGrp="1"/>
          </p:cNvSpPr>
          <p:nvPr>
            <p:ph idx="1"/>
          </p:nvPr>
        </p:nvSpPr>
        <p:spPr/>
        <p:txBody>
          <a:bodyPr/>
          <a:lstStyle/>
          <a:p>
            <a:r>
              <a:rPr lang="nl-NL" dirty="0"/>
              <a:t>Je stelt zelf de hefinrichting op een bepaalde hoogte in. </a:t>
            </a:r>
            <a:r>
              <a:rPr lang="nl-NL" b="1" dirty="0"/>
              <a:t>Positie</a:t>
            </a:r>
          </a:p>
          <a:p>
            <a:endParaRPr lang="nl-NL" dirty="0"/>
          </a:p>
          <a:p>
            <a:endParaRPr lang="nl-NL" dirty="0"/>
          </a:p>
          <a:p>
            <a:r>
              <a:rPr lang="nl-NL" dirty="0"/>
              <a:t>De hefinrichting  zal deze positie niet wijzigen bij meer of minder belasten van de trekker</a:t>
            </a:r>
          </a:p>
        </p:txBody>
      </p:sp>
    </p:spTree>
    <p:extLst>
      <p:ext uri="{BB962C8B-B14F-4D97-AF65-F5344CB8AC3E}">
        <p14:creationId xmlns:p14="http://schemas.microsoft.com/office/powerpoint/2010/main" val="600275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pPr algn="ctr"/>
            <a:r>
              <a:rPr lang="nl-NL" dirty="0"/>
              <a:t>Zweefstand</a:t>
            </a:r>
          </a:p>
        </p:txBody>
      </p:sp>
      <p:sp>
        <p:nvSpPr>
          <p:cNvPr id="2" name="Tijdelijke aanduiding voor inhoud 1"/>
          <p:cNvSpPr>
            <a:spLocks noGrp="1"/>
          </p:cNvSpPr>
          <p:nvPr>
            <p:ph idx="1"/>
          </p:nvPr>
        </p:nvSpPr>
        <p:spPr/>
        <p:txBody>
          <a:bodyPr/>
          <a:lstStyle/>
          <a:p>
            <a:r>
              <a:rPr lang="nl-NL" dirty="0"/>
              <a:t>Je laat tijdens het werk de hefinrichting helemaal naar beneden.</a:t>
            </a:r>
          </a:p>
          <a:p>
            <a:r>
              <a:rPr lang="nl-NL" dirty="0"/>
              <a:t>Het werktuig bepaalt zelf de diepte door het instellen van wielen of rollen.</a:t>
            </a:r>
          </a:p>
          <a:p>
            <a:r>
              <a:rPr lang="nl-NL" dirty="0"/>
              <a:t>Bij oneffenheden kan het werktuig de hefinrichting mee heen en weer nemen ( Zweven )</a:t>
            </a:r>
          </a:p>
        </p:txBody>
      </p:sp>
    </p:spTree>
    <p:extLst>
      <p:ext uri="{BB962C8B-B14F-4D97-AF65-F5344CB8AC3E}">
        <p14:creationId xmlns:p14="http://schemas.microsoft.com/office/powerpoint/2010/main" val="3483634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r>
              <a:rPr lang="nl-NL" dirty="0"/>
              <a:t>2 soorten trekkracht regeling</a:t>
            </a:r>
            <a:br>
              <a:rPr lang="nl-NL" dirty="0"/>
            </a:br>
            <a:endParaRPr lang="nl-NL" dirty="0"/>
          </a:p>
        </p:txBody>
      </p:sp>
      <p:sp>
        <p:nvSpPr>
          <p:cNvPr id="3" name="Tijdelijke aanduiding voor inhoud 2"/>
          <p:cNvSpPr>
            <a:spLocks noGrp="1"/>
          </p:cNvSpPr>
          <p:nvPr>
            <p:ph idx="1"/>
          </p:nvPr>
        </p:nvSpPr>
        <p:spPr/>
        <p:txBody>
          <a:bodyPr/>
          <a:lstStyle/>
          <a:p>
            <a:pPr marL="0" indent="0">
              <a:buNone/>
            </a:pPr>
            <a:endParaRPr lang="nl-NL" dirty="0"/>
          </a:p>
          <a:p>
            <a:r>
              <a:rPr lang="nl-NL" dirty="0"/>
              <a:t>Bij mechanische hefinrichting</a:t>
            </a:r>
          </a:p>
          <a:p>
            <a:pPr marL="0" indent="0">
              <a:buNone/>
            </a:pPr>
            <a:r>
              <a:rPr lang="nl-NL" sz="2000" dirty="0"/>
              <a:t>	de hefinrichting regelt bij op de wisselende 	druk/trekkracht in de topstang</a:t>
            </a:r>
          </a:p>
          <a:p>
            <a:endParaRPr lang="nl-NL" dirty="0"/>
          </a:p>
          <a:p>
            <a:r>
              <a:rPr lang="nl-NL" dirty="0"/>
              <a:t>Bij elektronische hefinrichting</a:t>
            </a:r>
          </a:p>
          <a:p>
            <a:pPr marL="0" indent="0">
              <a:buNone/>
            </a:pPr>
            <a:r>
              <a:rPr lang="nl-NL" sz="2000" dirty="0"/>
              <a:t>	De hefinrichting regelt bij op de signalen uit de 	meetpennen in de trekstangen</a:t>
            </a:r>
          </a:p>
        </p:txBody>
      </p:sp>
    </p:spTree>
    <p:extLst>
      <p:ext uri="{BB962C8B-B14F-4D97-AF65-F5344CB8AC3E}">
        <p14:creationId xmlns:p14="http://schemas.microsoft.com/office/powerpoint/2010/main" val="2560160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 trekkrachtregeling via topstang</a:t>
            </a:r>
          </a:p>
        </p:txBody>
      </p:sp>
      <p:pic>
        <p:nvPicPr>
          <p:cNvPr id="4" name="Tijdelijke aanduiding voor inhoud 3">
            <a:extLst>
              <a:ext uri="{FF2B5EF4-FFF2-40B4-BE49-F238E27FC236}">
                <a16:creationId xmlns:a16="http://schemas.microsoft.com/office/drawing/2014/main" id="{FA066E31-C35B-4F06-BA4F-30A1AE659644}"/>
              </a:ext>
            </a:extLst>
          </p:cNvPr>
          <p:cNvPicPr>
            <a:picLocks noGrp="1" noChangeAspect="1"/>
          </p:cNvPicPr>
          <p:nvPr>
            <p:ph idx="1"/>
          </p:nvPr>
        </p:nvPicPr>
        <p:blipFill>
          <a:blip r:embed="rId2"/>
          <a:stretch>
            <a:fillRect/>
          </a:stretch>
        </p:blipFill>
        <p:spPr>
          <a:xfrm>
            <a:off x="2051050" y="2021569"/>
            <a:ext cx="6635750" cy="3279999"/>
          </a:xfrm>
        </p:spPr>
      </p:pic>
    </p:spTree>
    <p:extLst>
      <p:ext uri="{BB962C8B-B14F-4D97-AF65-F5344CB8AC3E}">
        <p14:creationId xmlns:p14="http://schemas.microsoft.com/office/powerpoint/2010/main" val="333397782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2858</TotalTime>
  <Words>769</Words>
  <Application>Microsoft Office PowerPoint</Application>
  <PresentationFormat>Diavoorstelling (4:3)</PresentationFormat>
  <Paragraphs>68</Paragraphs>
  <Slides>13</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Wingdings</vt:lpstr>
      <vt:lpstr>Kantoorthema</vt:lpstr>
      <vt:lpstr>Hefinrichting en regeling</vt:lpstr>
      <vt:lpstr>Oorsprong hefinrichting</vt:lpstr>
      <vt:lpstr>Meer dan heffen en zakken</vt:lpstr>
      <vt:lpstr> hefinrichting zoals nu wordt toegepast</vt:lpstr>
      <vt:lpstr> wanneer welke regeling ? </vt:lpstr>
      <vt:lpstr> Positie regeling </vt:lpstr>
      <vt:lpstr>Zweefstand</vt:lpstr>
      <vt:lpstr> 2 soorten trekkracht regeling </vt:lpstr>
      <vt:lpstr> trekkrachtregeling via topstang</vt:lpstr>
      <vt:lpstr>Werking van de regeling</vt:lpstr>
      <vt:lpstr>Elektronische hefinrichting EHR</vt:lpstr>
      <vt:lpstr>Aankoppelen van de ploeg</vt:lpstr>
      <vt:lpstr>  voor vertrek </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Piet de Beijer</cp:lastModifiedBy>
  <cp:revision>168</cp:revision>
  <cp:lastPrinted>2015-09-16T11:22:19Z</cp:lastPrinted>
  <dcterms:created xsi:type="dcterms:W3CDTF">2013-11-15T15:05:42Z</dcterms:created>
  <dcterms:modified xsi:type="dcterms:W3CDTF">2020-12-25T16:12:59Z</dcterms:modified>
</cp:coreProperties>
</file>